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85" r:id="rId3"/>
    <p:sldId id="286" r:id="rId4"/>
    <p:sldId id="287" r:id="rId5"/>
    <p:sldId id="289" r:id="rId6"/>
    <p:sldId id="282" r:id="rId7"/>
    <p:sldId id="288" r:id="rId8"/>
    <p:sldId id="1020" r:id="rId9"/>
    <p:sldId id="1021" r:id="rId10"/>
    <p:sldId id="1022" r:id="rId11"/>
    <p:sldId id="277" r:id="rId12"/>
    <p:sldId id="278" r:id="rId13"/>
    <p:sldId id="258" r:id="rId14"/>
    <p:sldId id="1018" r:id="rId15"/>
    <p:sldId id="279" r:id="rId16"/>
    <p:sldId id="257" r:id="rId17"/>
    <p:sldId id="274" r:id="rId18"/>
    <p:sldId id="259" r:id="rId19"/>
    <p:sldId id="261" r:id="rId20"/>
    <p:sldId id="262" r:id="rId21"/>
    <p:sldId id="263" r:id="rId22"/>
    <p:sldId id="281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84" r:id="rId31"/>
    <p:sldId id="271" r:id="rId32"/>
    <p:sldId id="272" r:id="rId33"/>
    <p:sldId id="273" r:id="rId34"/>
    <p:sldId id="1019" r:id="rId35"/>
    <p:sldId id="276" r:id="rId36"/>
    <p:sldId id="283" r:id="rId37"/>
    <p:sldId id="1023" r:id="rId3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/>
    <p:restoredTop sz="92585"/>
  </p:normalViewPr>
  <p:slideViewPr>
    <p:cSldViewPr snapToGrid="0" snapToObjects="1">
      <p:cViewPr varScale="1">
        <p:scale>
          <a:sx n="104" d="100"/>
          <a:sy n="104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23E79-1ABB-A84C-9D78-E4C5FAF14804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10DB5E8E-CB3C-4A4A-9A52-F8DAFA937F29}">
      <dgm:prSet phldrT="[Text]" custT="1"/>
      <dgm:spPr/>
      <dgm:t>
        <a:bodyPr/>
        <a:lstStyle/>
        <a:p>
          <a:r>
            <a:rPr lang="en-US" sz="1400" dirty="0"/>
            <a:t>First animal experiment</a:t>
          </a:r>
        </a:p>
      </dgm:t>
    </dgm:pt>
    <dgm:pt modelId="{66C4A535-EFC6-724A-BA67-D5BBBD50EF3E}" type="parTrans" cxnId="{B5A8A78D-2B91-8D49-83DC-DF093F6B0A1D}">
      <dgm:prSet/>
      <dgm:spPr/>
      <dgm:t>
        <a:bodyPr/>
        <a:lstStyle/>
        <a:p>
          <a:endParaRPr lang="en-US"/>
        </a:p>
      </dgm:t>
    </dgm:pt>
    <dgm:pt modelId="{84E9BF62-433A-8B47-A1AA-0003FA29EA51}" type="sibTrans" cxnId="{B5A8A78D-2B91-8D49-83DC-DF093F6B0A1D}">
      <dgm:prSet/>
      <dgm:spPr/>
      <dgm:t>
        <a:bodyPr/>
        <a:lstStyle/>
        <a:p>
          <a:endParaRPr lang="en-US"/>
        </a:p>
      </dgm:t>
    </dgm:pt>
    <dgm:pt modelId="{4E59562A-3AC7-DB4F-B257-21E626A44851}">
      <dgm:prSet custT="1"/>
      <dgm:spPr/>
      <dgm:t>
        <a:bodyPr/>
        <a:lstStyle/>
        <a:p>
          <a:r>
            <a:rPr lang="en-US" sz="1400" dirty="0"/>
            <a:t>First in human case</a:t>
          </a:r>
        </a:p>
      </dgm:t>
    </dgm:pt>
    <dgm:pt modelId="{E7EF0010-8D15-5047-B6F7-B3A93CBE68F3}" type="parTrans" cxnId="{2306863F-8C26-4442-AC3B-BB795960923A}">
      <dgm:prSet/>
      <dgm:spPr/>
      <dgm:t>
        <a:bodyPr/>
        <a:lstStyle/>
        <a:p>
          <a:endParaRPr lang="en-US"/>
        </a:p>
      </dgm:t>
    </dgm:pt>
    <dgm:pt modelId="{8FE73301-101D-A94F-8314-95816BB7BB51}" type="sibTrans" cxnId="{2306863F-8C26-4442-AC3B-BB795960923A}">
      <dgm:prSet/>
      <dgm:spPr/>
      <dgm:t>
        <a:bodyPr/>
        <a:lstStyle/>
        <a:p>
          <a:endParaRPr lang="en-US"/>
        </a:p>
      </dgm:t>
    </dgm:pt>
    <dgm:pt modelId="{FFC45EBD-BF36-7945-9EFC-823324AFD0E9}">
      <dgm:prSet custT="1"/>
      <dgm:spPr/>
      <dgm:t>
        <a:bodyPr/>
        <a:lstStyle/>
        <a:p>
          <a:r>
            <a:rPr lang="en-US" sz="1400" dirty="0"/>
            <a:t>Satellite broadcast of live case</a:t>
          </a:r>
        </a:p>
      </dgm:t>
    </dgm:pt>
    <dgm:pt modelId="{954433AE-3732-D842-BF26-0CC7EC9C3BB3}" type="parTrans" cxnId="{04452C3C-CB4D-A446-B539-6D71C321601F}">
      <dgm:prSet/>
      <dgm:spPr/>
      <dgm:t>
        <a:bodyPr/>
        <a:lstStyle/>
        <a:p>
          <a:endParaRPr lang="en-US"/>
        </a:p>
      </dgm:t>
    </dgm:pt>
    <dgm:pt modelId="{DF3B14F2-AFD7-C741-BD01-F965D90BB855}" type="sibTrans" cxnId="{04452C3C-CB4D-A446-B539-6D71C321601F}">
      <dgm:prSet/>
      <dgm:spPr/>
      <dgm:t>
        <a:bodyPr/>
        <a:lstStyle/>
        <a:p>
          <a:endParaRPr lang="en-US"/>
        </a:p>
      </dgm:t>
    </dgm:pt>
    <dgm:pt modelId="{D00F77F1-DE78-4442-84E4-CD348F0FB1D7}">
      <dgm:prSet phldrT="[Text]" custT="1"/>
      <dgm:spPr/>
      <dgm:t>
        <a:bodyPr/>
        <a:lstStyle/>
        <a:p>
          <a:r>
            <a:rPr lang="en-US" sz="1400" dirty="0"/>
            <a:t>46 patients treated in 9 centers</a:t>
          </a:r>
        </a:p>
      </dgm:t>
    </dgm:pt>
    <dgm:pt modelId="{5CEE65F3-A2F3-E347-B921-090227E3527B}" type="parTrans" cxnId="{F0530D30-5003-F34D-B1B4-66806C343A41}">
      <dgm:prSet/>
      <dgm:spPr/>
      <dgm:t>
        <a:bodyPr/>
        <a:lstStyle/>
        <a:p>
          <a:endParaRPr lang="en-US"/>
        </a:p>
      </dgm:t>
    </dgm:pt>
    <dgm:pt modelId="{4AD9FCC6-9043-F244-BDC2-F3BF9AE69CC6}" type="sibTrans" cxnId="{F0530D30-5003-F34D-B1B4-66806C343A41}">
      <dgm:prSet/>
      <dgm:spPr/>
      <dgm:t>
        <a:bodyPr/>
        <a:lstStyle/>
        <a:p>
          <a:endParaRPr lang="en-US"/>
        </a:p>
      </dgm:t>
    </dgm:pt>
    <dgm:pt modelId="{AD1D4BCC-029A-0440-8DC3-4EF63E2B2D4C}" type="pres">
      <dgm:prSet presAssocID="{B8623E79-1ABB-A84C-9D78-E4C5FAF14804}" presName="Name0" presStyleCnt="0">
        <dgm:presLayoutVars>
          <dgm:dir/>
          <dgm:resizeHandles val="exact"/>
        </dgm:presLayoutVars>
      </dgm:prSet>
      <dgm:spPr/>
    </dgm:pt>
    <dgm:pt modelId="{5CA6C4AB-8727-FD4E-9630-861823D82260}" type="pres">
      <dgm:prSet presAssocID="{B8623E79-1ABB-A84C-9D78-E4C5FAF14804}" presName="arrow" presStyleLbl="bgShp" presStyleIdx="0" presStyleCnt="1"/>
      <dgm:spPr/>
    </dgm:pt>
    <dgm:pt modelId="{8AE2C979-743A-0649-B83E-E84692D43FB8}" type="pres">
      <dgm:prSet presAssocID="{B8623E79-1ABB-A84C-9D78-E4C5FAF14804}" presName="points" presStyleCnt="0"/>
      <dgm:spPr/>
    </dgm:pt>
    <dgm:pt modelId="{9BC1F666-D7FD-5F47-8221-B1F2ACAAA0A5}" type="pres">
      <dgm:prSet presAssocID="{10DB5E8E-CB3C-4A4A-9A52-F8DAFA937F29}" presName="compositeA" presStyleCnt="0"/>
      <dgm:spPr/>
    </dgm:pt>
    <dgm:pt modelId="{DA46720D-55A9-6A44-9434-4D9EC16FD7E9}" type="pres">
      <dgm:prSet presAssocID="{10DB5E8E-CB3C-4A4A-9A52-F8DAFA937F29}" presName="textA" presStyleLbl="revTx" presStyleIdx="0" presStyleCnt="4" custScaleY="78670" custLinFactY="38707" custLinFactNeighborX="-1318" custLinFactNeighborY="100000">
        <dgm:presLayoutVars>
          <dgm:bulletEnabled val="1"/>
        </dgm:presLayoutVars>
      </dgm:prSet>
      <dgm:spPr/>
    </dgm:pt>
    <dgm:pt modelId="{C99E1D12-B2E7-7945-8523-8FE97B1A38B6}" type="pres">
      <dgm:prSet presAssocID="{10DB5E8E-CB3C-4A4A-9A52-F8DAFA937F29}" presName="circleA" presStyleLbl="node1" presStyleIdx="0" presStyleCnt="4"/>
      <dgm:spPr/>
    </dgm:pt>
    <dgm:pt modelId="{6A68DC9D-5D06-E54E-812B-E6CFFD8C49A5}" type="pres">
      <dgm:prSet presAssocID="{10DB5E8E-CB3C-4A4A-9A52-F8DAFA937F29}" presName="spaceA" presStyleCnt="0"/>
      <dgm:spPr/>
    </dgm:pt>
    <dgm:pt modelId="{145FCA04-E691-454B-8AD6-9D61D96A27A1}" type="pres">
      <dgm:prSet presAssocID="{84E9BF62-433A-8B47-A1AA-0003FA29EA51}" presName="space" presStyleCnt="0"/>
      <dgm:spPr/>
    </dgm:pt>
    <dgm:pt modelId="{147AAB3D-B17C-2542-9494-520DC65A19F4}" type="pres">
      <dgm:prSet presAssocID="{4E59562A-3AC7-DB4F-B257-21E626A44851}" presName="compositeB" presStyleCnt="0"/>
      <dgm:spPr/>
    </dgm:pt>
    <dgm:pt modelId="{121E22F4-2538-B946-9104-101F8C5E8F0F}" type="pres">
      <dgm:prSet presAssocID="{4E59562A-3AC7-DB4F-B257-21E626A44851}" presName="textB" presStyleLbl="revTx" presStyleIdx="1" presStyleCnt="4">
        <dgm:presLayoutVars>
          <dgm:bulletEnabled val="1"/>
        </dgm:presLayoutVars>
      </dgm:prSet>
      <dgm:spPr/>
    </dgm:pt>
    <dgm:pt modelId="{D78B08A6-90BE-4247-A999-B8672ACBCE00}" type="pres">
      <dgm:prSet presAssocID="{4E59562A-3AC7-DB4F-B257-21E626A44851}" presName="circleB" presStyleLbl="node1" presStyleIdx="1" presStyleCnt="4"/>
      <dgm:spPr/>
    </dgm:pt>
    <dgm:pt modelId="{22539BA1-2056-2440-8816-8239D3F60529}" type="pres">
      <dgm:prSet presAssocID="{4E59562A-3AC7-DB4F-B257-21E626A44851}" presName="spaceB" presStyleCnt="0"/>
      <dgm:spPr/>
    </dgm:pt>
    <dgm:pt modelId="{765E9E2F-C98F-624F-8D11-FDAC9F5EB2E1}" type="pres">
      <dgm:prSet presAssocID="{8FE73301-101D-A94F-8314-95816BB7BB51}" presName="space" presStyleCnt="0"/>
      <dgm:spPr/>
    </dgm:pt>
    <dgm:pt modelId="{225D3BFC-FCA3-9E4C-88F6-6323EE2F053E}" type="pres">
      <dgm:prSet presAssocID="{FFC45EBD-BF36-7945-9EFC-823324AFD0E9}" presName="compositeA" presStyleCnt="0"/>
      <dgm:spPr/>
    </dgm:pt>
    <dgm:pt modelId="{701F5AE7-DDEF-634D-9AD3-4208860E388E}" type="pres">
      <dgm:prSet presAssocID="{FFC45EBD-BF36-7945-9EFC-823324AFD0E9}" presName="textA" presStyleLbl="revTx" presStyleIdx="2" presStyleCnt="4" custLinFactY="14580" custLinFactNeighborX="-1081" custLinFactNeighborY="100000">
        <dgm:presLayoutVars>
          <dgm:bulletEnabled val="1"/>
        </dgm:presLayoutVars>
      </dgm:prSet>
      <dgm:spPr/>
    </dgm:pt>
    <dgm:pt modelId="{B1368C08-A0E6-254E-B152-6A2719C29776}" type="pres">
      <dgm:prSet presAssocID="{FFC45EBD-BF36-7945-9EFC-823324AFD0E9}" presName="circleA" presStyleLbl="node1" presStyleIdx="2" presStyleCnt="4"/>
      <dgm:spPr/>
    </dgm:pt>
    <dgm:pt modelId="{8ACB55D4-95F5-7F4B-AFC4-7BB500F78BC4}" type="pres">
      <dgm:prSet presAssocID="{FFC45EBD-BF36-7945-9EFC-823324AFD0E9}" presName="spaceA" presStyleCnt="0"/>
      <dgm:spPr/>
    </dgm:pt>
    <dgm:pt modelId="{2DCF0CB0-6191-B144-B0CC-8B1392F0C518}" type="pres">
      <dgm:prSet presAssocID="{DF3B14F2-AFD7-C741-BD01-F965D90BB855}" presName="space" presStyleCnt="0"/>
      <dgm:spPr/>
    </dgm:pt>
    <dgm:pt modelId="{6CA024A4-3587-3E4D-B398-0BD32B4E69CF}" type="pres">
      <dgm:prSet presAssocID="{D00F77F1-DE78-4442-84E4-CD348F0FB1D7}" presName="compositeB" presStyleCnt="0"/>
      <dgm:spPr/>
    </dgm:pt>
    <dgm:pt modelId="{F24BF13E-2ED2-DD42-8101-A29B98E0EB03}" type="pres">
      <dgm:prSet presAssocID="{D00F77F1-DE78-4442-84E4-CD348F0FB1D7}" presName="textB" presStyleLbl="revTx" presStyleIdx="3" presStyleCnt="4" custScaleX="143405" custLinFactY="65923" custLinFactNeighborX="4216" custLinFactNeighborY="100000">
        <dgm:presLayoutVars>
          <dgm:bulletEnabled val="1"/>
        </dgm:presLayoutVars>
      </dgm:prSet>
      <dgm:spPr/>
    </dgm:pt>
    <dgm:pt modelId="{596A756E-CA17-B547-B2BA-5FF95D7655D4}" type="pres">
      <dgm:prSet presAssocID="{D00F77F1-DE78-4442-84E4-CD348F0FB1D7}" presName="circleB" presStyleLbl="node1" presStyleIdx="3" presStyleCnt="4"/>
      <dgm:spPr/>
    </dgm:pt>
    <dgm:pt modelId="{F1ACEC1D-B930-BC44-941B-D40387AC831E}" type="pres">
      <dgm:prSet presAssocID="{D00F77F1-DE78-4442-84E4-CD348F0FB1D7}" presName="spaceB" presStyleCnt="0"/>
      <dgm:spPr/>
    </dgm:pt>
  </dgm:ptLst>
  <dgm:cxnLst>
    <dgm:cxn modelId="{D47E5701-0F42-FB45-9E80-BAC2C90217B8}" type="presOf" srcId="{10DB5E8E-CB3C-4A4A-9A52-F8DAFA937F29}" destId="{DA46720D-55A9-6A44-9434-4D9EC16FD7E9}" srcOrd="0" destOrd="0" presId="urn:microsoft.com/office/officeart/2005/8/layout/hProcess11"/>
    <dgm:cxn modelId="{F0530D30-5003-F34D-B1B4-66806C343A41}" srcId="{B8623E79-1ABB-A84C-9D78-E4C5FAF14804}" destId="{D00F77F1-DE78-4442-84E4-CD348F0FB1D7}" srcOrd="3" destOrd="0" parTransId="{5CEE65F3-A2F3-E347-B921-090227E3527B}" sibTransId="{4AD9FCC6-9043-F244-BDC2-F3BF9AE69CC6}"/>
    <dgm:cxn modelId="{04452C3C-CB4D-A446-B539-6D71C321601F}" srcId="{B8623E79-1ABB-A84C-9D78-E4C5FAF14804}" destId="{FFC45EBD-BF36-7945-9EFC-823324AFD0E9}" srcOrd="2" destOrd="0" parTransId="{954433AE-3732-D842-BF26-0CC7EC9C3BB3}" sibTransId="{DF3B14F2-AFD7-C741-BD01-F965D90BB855}"/>
    <dgm:cxn modelId="{2306863F-8C26-4442-AC3B-BB795960923A}" srcId="{B8623E79-1ABB-A84C-9D78-E4C5FAF14804}" destId="{4E59562A-3AC7-DB4F-B257-21E626A44851}" srcOrd="1" destOrd="0" parTransId="{E7EF0010-8D15-5047-B6F7-B3A93CBE68F3}" sibTransId="{8FE73301-101D-A94F-8314-95816BB7BB51}"/>
    <dgm:cxn modelId="{B5A8A78D-2B91-8D49-83DC-DF093F6B0A1D}" srcId="{B8623E79-1ABB-A84C-9D78-E4C5FAF14804}" destId="{10DB5E8E-CB3C-4A4A-9A52-F8DAFA937F29}" srcOrd="0" destOrd="0" parTransId="{66C4A535-EFC6-724A-BA67-D5BBBD50EF3E}" sibTransId="{84E9BF62-433A-8B47-A1AA-0003FA29EA51}"/>
    <dgm:cxn modelId="{6A1B9590-733B-184A-BF69-F54DCF81343A}" type="presOf" srcId="{D00F77F1-DE78-4442-84E4-CD348F0FB1D7}" destId="{F24BF13E-2ED2-DD42-8101-A29B98E0EB03}" srcOrd="0" destOrd="0" presId="urn:microsoft.com/office/officeart/2005/8/layout/hProcess11"/>
    <dgm:cxn modelId="{40A8B998-A6F2-A94A-994B-17D3783050E3}" type="presOf" srcId="{FFC45EBD-BF36-7945-9EFC-823324AFD0E9}" destId="{701F5AE7-DDEF-634D-9AD3-4208860E388E}" srcOrd="0" destOrd="0" presId="urn:microsoft.com/office/officeart/2005/8/layout/hProcess11"/>
    <dgm:cxn modelId="{692286AB-000E-0F4A-8A60-F48747611E30}" type="presOf" srcId="{4E59562A-3AC7-DB4F-B257-21E626A44851}" destId="{121E22F4-2538-B946-9104-101F8C5E8F0F}" srcOrd="0" destOrd="0" presId="urn:microsoft.com/office/officeart/2005/8/layout/hProcess11"/>
    <dgm:cxn modelId="{218618CA-7F86-8F4C-BDD0-FD35C53795F9}" type="presOf" srcId="{B8623E79-1ABB-A84C-9D78-E4C5FAF14804}" destId="{AD1D4BCC-029A-0440-8DC3-4EF63E2B2D4C}" srcOrd="0" destOrd="0" presId="urn:microsoft.com/office/officeart/2005/8/layout/hProcess11"/>
    <dgm:cxn modelId="{F87A5A32-4476-8148-B38E-A41D0FE5DAAD}" type="presParOf" srcId="{AD1D4BCC-029A-0440-8DC3-4EF63E2B2D4C}" destId="{5CA6C4AB-8727-FD4E-9630-861823D82260}" srcOrd="0" destOrd="0" presId="urn:microsoft.com/office/officeart/2005/8/layout/hProcess11"/>
    <dgm:cxn modelId="{935F9A5F-B801-3743-A7F6-0277632524C5}" type="presParOf" srcId="{AD1D4BCC-029A-0440-8DC3-4EF63E2B2D4C}" destId="{8AE2C979-743A-0649-B83E-E84692D43FB8}" srcOrd="1" destOrd="0" presId="urn:microsoft.com/office/officeart/2005/8/layout/hProcess11"/>
    <dgm:cxn modelId="{0570CE00-21D8-7F48-A735-AA02040E2A13}" type="presParOf" srcId="{8AE2C979-743A-0649-B83E-E84692D43FB8}" destId="{9BC1F666-D7FD-5F47-8221-B1F2ACAAA0A5}" srcOrd="0" destOrd="0" presId="urn:microsoft.com/office/officeart/2005/8/layout/hProcess11"/>
    <dgm:cxn modelId="{D12BCD4A-242F-584D-82B6-F5A2E64AA370}" type="presParOf" srcId="{9BC1F666-D7FD-5F47-8221-B1F2ACAAA0A5}" destId="{DA46720D-55A9-6A44-9434-4D9EC16FD7E9}" srcOrd="0" destOrd="0" presId="urn:microsoft.com/office/officeart/2005/8/layout/hProcess11"/>
    <dgm:cxn modelId="{52742155-4F05-D144-935E-D299FA495A55}" type="presParOf" srcId="{9BC1F666-D7FD-5F47-8221-B1F2ACAAA0A5}" destId="{C99E1D12-B2E7-7945-8523-8FE97B1A38B6}" srcOrd="1" destOrd="0" presId="urn:microsoft.com/office/officeart/2005/8/layout/hProcess11"/>
    <dgm:cxn modelId="{08BDA8C0-EAF4-7E4B-9BC6-627D8E5BC61C}" type="presParOf" srcId="{9BC1F666-D7FD-5F47-8221-B1F2ACAAA0A5}" destId="{6A68DC9D-5D06-E54E-812B-E6CFFD8C49A5}" srcOrd="2" destOrd="0" presId="urn:microsoft.com/office/officeart/2005/8/layout/hProcess11"/>
    <dgm:cxn modelId="{E89C33D4-C64F-6E4D-AFFB-7AFF884ED492}" type="presParOf" srcId="{8AE2C979-743A-0649-B83E-E84692D43FB8}" destId="{145FCA04-E691-454B-8AD6-9D61D96A27A1}" srcOrd="1" destOrd="0" presId="urn:microsoft.com/office/officeart/2005/8/layout/hProcess11"/>
    <dgm:cxn modelId="{2FB975C8-05CF-6843-AB22-33E2BF0FF18A}" type="presParOf" srcId="{8AE2C979-743A-0649-B83E-E84692D43FB8}" destId="{147AAB3D-B17C-2542-9494-520DC65A19F4}" srcOrd="2" destOrd="0" presId="urn:microsoft.com/office/officeart/2005/8/layout/hProcess11"/>
    <dgm:cxn modelId="{C1EF7249-9D87-0D44-BD45-47DAAA5F5A54}" type="presParOf" srcId="{147AAB3D-B17C-2542-9494-520DC65A19F4}" destId="{121E22F4-2538-B946-9104-101F8C5E8F0F}" srcOrd="0" destOrd="0" presId="urn:microsoft.com/office/officeart/2005/8/layout/hProcess11"/>
    <dgm:cxn modelId="{1FE25188-FB12-8445-B6B1-D103808259CD}" type="presParOf" srcId="{147AAB3D-B17C-2542-9494-520DC65A19F4}" destId="{D78B08A6-90BE-4247-A999-B8672ACBCE00}" srcOrd="1" destOrd="0" presId="urn:microsoft.com/office/officeart/2005/8/layout/hProcess11"/>
    <dgm:cxn modelId="{FFC518AD-E630-C944-9CBC-EA47B45E0CE1}" type="presParOf" srcId="{147AAB3D-B17C-2542-9494-520DC65A19F4}" destId="{22539BA1-2056-2440-8816-8239D3F60529}" srcOrd="2" destOrd="0" presId="urn:microsoft.com/office/officeart/2005/8/layout/hProcess11"/>
    <dgm:cxn modelId="{8BCCDEA9-B626-C841-B7B8-91B37B73AC43}" type="presParOf" srcId="{8AE2C979-743A-0649-B83E-E84692D43FB8}" destId="{765E9E2F-C98F-624F-8D11-FDAC9F5EB2E1}" srcOrd="3" destOrd="0" presId="urn:microsoft.com/office/officeart/2005/8/layout/hProcess11"/>
    <dgm:cxn modelId="{A29C575E-E575-014B-ADC0-89DFB38E3C06}" type="presParOf" srcId="{8AE2C979-743A-0649-B83E-E84692D43FB8}" destId="{225D3BFC-FCA3-9E4C-88F6-6323EE2F053E}" srcOrd="4" destOrd="0" presId="urn:microsoft.com/office/officeart/2005/8/layout/hProcess11"/>
    <dgm:cxn modelId="{7A287F30-96CE-F64B-9165-56BC66065D88}" type="presParOf" srcId="{225D3BFC-FCA3-9E4C-88F6-6323EE2F053E}" destId="{701F5AE7-DDEF-634D-9AD3-4208860E388E}" srcOrd="0" destOrd="0" presId="urn:microsoft.com/office/officeart/2005/8/layout/hProcess11"/>
    <dgm:cxn modelId="{4F8D7D1B-A97D-1643-BD73-340DB846852F}" type="presParOf" srcId="{225D3BFC-FCA3-9E4C-88F6-6323EE2F053E}" destId="{B1368C08-A0E6-254E-B152-6A2719C29776}" srcOrd="1" destOrd="0" presId="urn:microsoft.com/office/officeart/2005/8/layout/hProcess11"/>
    <dgm:cxn modelId="{F306A43F-DF96-8C42-9200-DDBBD814D584}" type="presParOf" srcId="{225D3BFC-FCA3-9E4C-88F6-6323EE2F053E}" destId="{8ACB55D4-95F5-7F4B-AFC4-7BB500F78BC4}" srcOrd="2" destOrd="0" presId="urn:microsoft.com/office/officeart/2005/8/layout/hProcess11"/>
    <dgm:cxn modelId="{F8159A35-D011-774C-A657-0D8D21F2CDE9}" type="presParOf" srcId="{8AE2C979-743A-0649-B83E-E84692D43FB8}" destId="{2DCF0CB0-6191-B144-B0CC-8B1392F0C518}" srcOrd="5" destOrd="0" presId="urn:microsoft.com/office/officeart/2005/8/layout/hProcess11"/>
    <dgm:cxn modelId="{ECFC8A0A-BE10-B145-B21C-1D9046786936}" type="presParOf" srcId="{8AE2C979-743A-0649-B83E-E84692D43FB8}" destId="{6CA024A4-3587-3E4D-B398-0BD32B4E69CF}" srcOrd="6" destOrd="0" presId="urn:microsoft.com/office/officeart/2005/8/layout/hProcess11"/>
    <dgm:cxn modelId="{E844E50C-3D7E-C844-BEFA-5CED95F2AC02}" type="presParOf" srcId="{6CA024A4-3587-3E4D-B398-0BD32B4E69CF}" destId="{F24BF13E-2ED2-DD42-8101-A29B98E0EB03}" srcOrd="0" destOrd="0" presId="urn:microsoft.com/office/officeart/2005/8/layout/hProcess11"/>
    <dgm:cxn modelId="{61537388-62E0-2E40-8D82-CD5D0E937A48}" type="presParOf" srcId="{6CA024A4-3587-3E4D-B398-0BD32B4E69CF}" destId="{596A756E-CA17-B547-B2BA-5FF95D7655D4}" srcOrd="1" destOrd="0" presId="urn:microsoft.com/office/officeart/2005/8/layout/hProcess11"/>
    <dgm:cxn modelId="{1187088D-447F-EC40-8C21-612E8BB6D357}" type="presParOf" srcId="{6CA024A4-3587-3E4D-B398-0BD32B4E69CF}" destId="{F1ACEC1D-B930-BC44-941B-D40387AC831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6C4AB-8727-FD4E-9630-861823D82260}">
      <dsp:nvSpPr>
        <dsp:cNvPr id="0" name=""/>
        <dsp:cNvSpPr/>
      </dsp:nvSpPr>
      <dsp:spPr>
        <a:xfrm>
          <a:off x="0" y="522620"/>
          <a:ext cx="8874664" cy="6968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46720D-55A9-6A44-9434-4D9EC16FD7E9}">
      <dsp:nvSpPr>
        <dsp:cNvPr id="0" name=""/>
        <dsp:cNvSpPr/>
      </dsp:nvSpPr>
      <dsp:spPr>
        <a:xfrm>
          <a:off x="0" y="1003705"/>
          <a:ext cx="1741349" cy="548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First animal experiment</a:t>
          </a:r>
        </a:p>
      </dsp:txBody>
      <dsp:txXfrm>
        <a:off x="0" y="1003705"/>
        <a:ext cx="1741349" cy="548193"/>
      </dsp:txXfrm>
    </dsp:sp>
    <dsp:sp modelId="{C99E1D12-B2E7-7945-8523-8FE97B1A38B6}">
      <dsp:nvSpPr>
        <dsp:cNvPr id="0" name=""/>
        <dsp:cNvSpPr/>
      </dsp:nvSpPr>
      <dsp:spPr>
        <a:xfrm>
          <a:off x="785953" y="746771"/>
          <a:ext cx="174206" cy="1742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1E22F4-2538-B946-9104-101F8C5E8F0F}">
      <dsp:nvSpPr>
        <dsp:cNvPr id="0" name=""/>
        <dsp:cNvSpPr/>
      </dsp:nvSpPr>
      <dsp:spPr>
        <a:xfrm>
          <a:off x="1830799" y="1045240"/>
          <a:ext cx="1741349" cy="6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First in human case</a:t>
          </a:r>
        </a:p>
      </dsp:txBody>
      <dsp:txXfrm>
        <a:off x="1830799" y="1045240"/>
        <a:ext cx="1741349" cy="696826"/>
      </dsp:txXfrm>
    </dsp:sp>
    <dsp:sp modelId="{D78B08A6-90BE-4247-A999-B8672ACBCE00}">
      <dsp:nvSpPr>
        <dsp:cNvPr id="0" name=""/>
        <dsp:cNvSpPr/>
      </dsp:nvSpPr>
      <dsp:spPr>
        <a:xfrm>
          <a:off x="2614370" y="783930"/>
          <a:ext cx="174206" cy="1742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F5AE7-DDEF-634D-9AD3-4208860E388E}">
      <dsp:nvSpPr>
        <dsp:cNvPr id="0" name=""/>
        <dsp:cNvSpPr/>
      </dsp:nvSpPr>
      <dsp:spPr>
        <a:xfrm>
          <a:off x="3640392" y="798424"/>
          <a:ext cx="1741349" cy="6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Satellite broadcast of live case</a:t>
          </a:r>
        </a:p>
      </dsp:txBody>
      <dsp:txXfrm>
        <a:off x="3640392" y="798424"/>
        <a:ext cx="1741349" cy="696826"/>
      </dsp:txXfrm>
    </dsp:sp>
    <dsp:sp modelId="{B1368C08-A0E6-254E-B152-6A2719C29776}">
      <dsp:nvSpPr>
        <dsp:cNvPr id="0" name=""/>
        <dsp:cNvSpPr/>
      </dsp:nvSpPr>
      <dsp:spPr>
        <a:xfrm>
          <a:off x="4442787" y="783930"/>
          <a:ext cx="174206" cy="1742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4BF13E-2ED2-DD42-8101-A29B98E0EB03}">
      <dsp:nvSpPr>
        <dsp:cNvPr id="0" name=""/>
        <dsp:cNvSpPr/>
      </dsp:nvSpPr>
      <dsp:spPr>
        <a:xfrm>
          <a:off x="5561048" y="1045240"/>
          <a:ext cx="2497182" cy="6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46 patients treated in 9 centers</a:t>
          </a:r>
        </a:p>
      </dsp:txBody>
      <dsp:txXfrm>
        <a:off x="5561048" y="1045240"/>
        <a:ext cx="2497182" cy="696826"/>
      </dsp:txXfrm>
    </dsp:sp>
    <dsp:sp modelId="{596A756E-CA17-B547-B2BA-5FF95D7655D4}">
      <dsp:nvSpPr>
        <dsp:cNvPr id="0" name=""/>
        <dsp:cNvSpPr/>
      </dsp:nvSpPr>
      <dsp:spPr>
        <a:xfrm>
          <a:off x="6649120" y="783930"/>
          <a:ext cx="174206" cy="1742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13C085-C52E-5247-909B-98C2EC5D0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12E2EC6-F0E6-E74B-99A2-D98497621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CCD42A-4DDD-6D4E-A58F-FEA7E204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535C6B-DC77-7D47-BE43-4D5CBEF8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2B049A-40ED-664F-9DEC-320AC232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095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84D411-563B-2445-9677-1E4091E0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BFD56DC-318A-1B46-86C8-D5D5E2A31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317364-03FB-C346-8DDE-6AC5E387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44A949-755C-9541-9FB3-638688EC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C956DE-5661-DD49-8B4B-84723ED9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0DD8624-1D0C-8B4E-AD51-E889CDE80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F8D791E-60A2-A648-99EB-767209323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54A48E-8E47-9742-9E10-11ED37EC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18F1AD-1B29-B443-8162-1EE4674B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CDED9D-CA22-5F48-BC54-17C31B47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57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508000" y="6561141"/>
            <a:ext cx="508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016000" y="6561141"/>
            <a:ext cx="7366000" cy="1905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Medtronic Evolut PRO Overview  |  Medtronic -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74" y="373380"/>
            <a:ext cx="11175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472" y="624840"/>
            <a:ext cx="1117600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5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5FA07-D2E0-B346-8328-8EC51FDF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A0470E-8328-9040-9273-033F81502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44E77F-7F5E-C346-AA18-3ADDB53B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24ACA3-6B3D-CB47-8E1A-1CA357AF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963A52-CA86-D54D-9527-DD395574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37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3CCB84-61E1-5F48-A018-0950BDBF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D7D350-B2F1-F747-AEA1-3BB70BE61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C4B472-54C8-794A-9F29-D9263035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EA8408-C071-8246-AA88-3E8936F0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519A18-4669-9045-A382-B2076B5C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96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7F19E-4465-9F42-9C28-5A74DC4F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C85C8-297C-4D4F-8B31-772721880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E9F992-2D96-CC4C-807B-F8623D0B7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D4EFD1-8780-5240-A4C6-C1478F2A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5C90DB-A936-FE4A-9C48-9F6768C9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4875AC-E530-CA4D-B876-E94FFF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83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9E259-AAD5-B344-96C2-423DB6AD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2C8C23-0625-BF47-A883-EE990E4A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6B64E91-4A9A-2B49-9CA5-C96BA3CFA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95DF84B-6E9F-8A4A-84B9-E1289D9CB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1440897-08CA-7A4C-89C4-68E759BF6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75F07A4-A507-D349-B52A-400C6736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B0544F5-15BC-5145-933B-ACF9A3CE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2603C71-E410-534A-93D5-DE7972D7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04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B8D39A-F51D-1447-8EB3-EABB9ABD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F60A8A6-BCC8-A643-97F7-F8EE88B7F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ACFB9B7-6F29-6144-80FF-077BD687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D810BA-20DC-A142-81DE-B896CB8D1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34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4FB493C-1456-424D-B5EB-94AB6A03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64D9D37-4CDC-4B41-B667-ED0E4ADA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6AFC7C-B16D-FF48-A0B0-4DB39BDD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38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B9E39A-E64A-2E42-9208-62553898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62D0A5-D9F1-4749-A7C8-F23BF857C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69C935-3CF4-FF41-9F05-7FD5C885B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853139-C063-2A44-AE1A-9FDD8185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AC57070-59BA-1649-94C6-835DE8B5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7BAC32-8F91-3B48-8D8F-374D7357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68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643F32-A966-FE47-A3B0-36391599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5A3F1D-3446-904E-BD8B-DBA0B9755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59A5889-364C-BA4A-A870-E87AE6C3E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B8D4049-6ECC-4A43-A766-FF661AB3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78EF03-D361-4E41-ADDB-B03DF4BC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99D55D5-F47B-AC4B-B022-C4B5F37B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08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BA0E9DD-1A60-A34E-9A83-E43420D3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90BA87-572C-BC41-B306-440257BA5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4538BA-0557-FF4B-A9EE-4A1CA86E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1B2F2-61A1-2541-919D-30E2E68EBB36}" type="datetimeFigureOut">
              <a:rPr kumimoji="1" lang="ja-JP" altLang="en-US" smtClean="0"/>
              <a:t>2020/3/10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7E41B9-FD97-B74E-9018-71D9A062F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68FA37-4F6C-564E-85DE-95510CEE4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7F4F6-71E8-4C47-8221-3792DE2234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33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856D-E19D-1F44-BAB9-8592B85E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240A26-1ECE-004D-8F70-9119E18FF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0390908" cy="67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932E-9227-FE40-9180-E8DB2E70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20F17-C6F7-7F40-A73D-50BB7C4B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1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D183-8C9C-2B4E-828A-693259BE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752B-8F24-A944-ADD0-34F15792D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921"/>
            <a:ext cx="10515600" cy="4944511"/>
          </a:xfrm>
        </p:spPr>
        <p:txBody>
          <a:bodyPr>
            <a:normAutofit fontScale="92500"/>
          </a:bodyPr>
          <a:lstStyle/>
          <a:p>
            <a:r>
              <a:rPr lang="en-US" dirty="0"/>
              <a:t>83F</a:t>
            </a:r>
          </a:p>
          <a:p>
            <a:r>
              <a:rPr lang="en-US" dirty="0"/>
              <a:t>Asthma/HTN/PPM</a:t>
            </a:r>
          </a:p>
          <a:p>
            <a:r>
              <a:rPr lang="en-US" dirty="0"/>
              <a:t>2000 AVR Freestyle #23</a:t>
            </a:r>
          </a:p>
          <a:p>
            <a:pPr lvl="1"/>
            <a:r>
              <a:rPr lang="en-US" dirty="0"/>
              <a:t>Prolonged post op course </a:t>
            </a:r>
          </a:p>
          <a:p>
            <a:pPr lvl="1"/>
            <a:r>
              <a:rPr lang="en-US" dirty="0"/>
              <a:t>Reoperation for bleeding</a:t>
            </a:r>
          </a:p>
          <a:p>
            <a:pPr lvl="1"/>
            <a:r>
              <a:rPr lang="en-US" dirty="0"/>
              <a:t>Slow rehabilitation</a:t>
            </a:r>
          </a:p>
          <a:p>
            <a:r>
              <a:rPr lang="en-US" dirty="0"/>
              <a:t>2018 recurrent CHF</a:t>
            </a:r>
          </a:p>
          <a:p>
            <a:pPr lvl="1"/>
            <a:r>
              <a:rPr lang="en-US" dirty="0"/>
              <a:t>NYHA III</a:t>
            </a:r>
          </a:p>
          <a:p>
            <a:pPr lvl="1"/>
            <a:r>
              <a:rPr lang="en-US" dirty="0"/>
              <a:t>Failing AVR with severe AI/global LV dysfunction/ RVSP 55 mm Hg</a:t>
            </a:r>
          </a:p>
          <a:p>
            <a:r>
              <a:rPr lang="en-US" dirty="0"/>
              <a:t>Assessed by two surgical </a:t>
            </a:r>
            <a:r>
              <a:rPr lang="en-US" dirty="0" err="1"/>
              <a:t>centres</a:t>
            </a:r>
            <a:r>
              <a:rPr lang="en-US" dirty="0"/>
              <a:t> as high/prohibitive risk for redo</a:t>
            </a:r>
          </a:p>
          <a:p>
            <a:pPr lvl="1"/>
            <a:r>
              <a:rPr lang="en-US" dirty="0"/>
              <a:t>Patient herself declined redo SAVR</a:t>
            </a:r>
          </a:p>
          <a:p>
            <a:pPr lvl="1"/>
            <a:r>
              <a:rPr lang="en-US" dirty="0"/>
              <a:t>DNR – no ICU, no prolonged intubation</a:t>
            </a:r>
          </a:p>
        </p:txBody>
      </p:sp>
    </p:spTree>
    <p:extLst>
      <p:ext uri="{BB962C8B-B14F-4D97-AF65-F5344CB8AC3E}">
        <p14:creationId xmlns:p14="http://schemas.microsoft.com/office/powerpoint/2010/main" val="258905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FB45-8E53-8B4D-8C01-C4A8E725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A68F-1A96-C943-B747-4F66854F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Annulus</a:t>
            </a:r>
          </a:p>
          <a:p>
            <a:pPr lvl="1"/>
            <a:r>
              <a:rPr lang="en-US" dirty="0"/>
              <a:t>Area 335mm2  Perimeter 64.2 mm. Diameters (20.4-20.6mm)</a:t>
            </a:r>
          </a:p>
          <a:p>
            <a:r>
              <a:rPr lang="en-US" dirty="0"/>
              <a:t>Sinus diameters 24-26 mm </a:t>
            </a:r>
          </a:p>
          <a:p>
            <a:r>
              <a:rPr lang="en-US" dirty="0"/>
              <a:t>Coronary Heights</a:t>
            </a:r>
          </a:p>
          <a:p>
            <a:pPr lvl="1"/>
            <a:r>
              <a:rPr lang="en-US" dirty="0"/>
              <a:t>LCA 7.5, RCA 12 mm</a:t>
            </a:r>
          </a:p>
          <a:p>
            <a:r>
              <a:rPr lang="en-US" dirty="0"/>
              <a:t>VTC (assuming 20 mm annulus diameter)</a:t>
            </a:r>
          </a:p>
          <a:p>
            <a:pPr lvl="1"/>
            <a:r>
              <a:rPr lang="en-US" dirty="0"/>
              <a:t>LCA 3.5    RCA 3.0</a:t>
            </a:r>
          </a:p>
          <a:p>
            <a:r>
              <a:rPr lang="en-US" dirty="0"/>
              <a:t>STJ diameter 25.5 mm</a:t>
            </a:r>
          </a:p>
          <a:p>
            <a:r>
              <a:rPr lang="en-US" dirty="0"/>
              <a:t>STJ Height 16.5 mm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48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4F10B-4214-1044-96EC-8B5ECE7A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dirty="0"/>
              <a:t>Pre MDCT, MPR image</a:t>
            </a:r>
            <a:br>
              <a:rPr kumimoji="1" lang="en-US" altLang="ja-JP" dirty="0"/>
            </a:br>
            <a:r>
              <a:rPr kumimoji="1" lang="en-US" altLang="ja-JP" dirty="0"/>
              <a:t>Leaflets extend above both coronary ostium</a:t>
            </a:r>
            <a:endParaRPr kumimoji="1" lang="ja-JP" altLang="en-US"/>
          </a:p>
        </p:txBody>
      </p:sp>
      <p:pic>
        <p:nvPicPr>
          <p:cNvPr id="7" name="Picture 6" descr="A picture containing photo, sign, sitting, white&#10;&#10;Description automatically generated">
            <a:extLst>
              <a:ext uri="{FF2B5EF4-FFF2-40B4-BE49-F238E27FC236}">
                <a16:creationId xmlns:a16="http://schemas.microsoft.com/office/drawing/2014/main" id="{52BF4994-6593-FB48-AD6C-25A47EC4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2149475"/>
            <a:ext cx="6350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0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>
              <a:lnSpc>
                <a:spcPts val="1000"/>
              </a:lnSpc>
              <a:defRPr/>
            </a:pPr>
            <a:fld id="{A3032E39-2DD7-6341-87B9-9AB98FE36691}" type="slidenum">
              <a:rPr kumimoji="0" lang="en-US" sz="800">
                <a:solidFill>
                  <a:srgbClr val="FFFFFF"/>
                </a:solidFill>
                <a:latin typeface="Effra"/>
              </a:rPr>
              <a:pPr algn="l">
                <a:lnSpc>
                  <a:spcPts val="1000"/>
                </a:lnSpc>
                <a:defRPr/>
              </a:pPr>
              <a:t>14</a:t>
            </a:fld>
            <a:endParaRPr kumimoji="0" lang="en-US" sz="800" dirty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lnSpc>
                <a:spcPts val="1000"/>
              </a:lnSpc>
              <a:defRPr/>
            </a:pPr>
            <a:r>
              <a:rPr kumimoji="0" lang="en-US" sz="800">
                <a:solidFill>
                  <a:srgbClr val="FFFFFF"/>
                </a:solidFill>
                <a:latin typeface="Effra"/>
              </a:rPr>
              <a:t>Medtronic Evolut PRO Overview  |  Medtronic - Confidential</a:t>
            </a:r>
            <a:endParaRPr kumimoji="0" lang="en-US" sz="800" dirty="0">
              <a:solidFill>
                <a:srgbClr val="FFFFFF"/>
              </a:solidFill>
              <a:latin typeface="Effr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Myriad Pro Light" pitchFamily="34" charset="0"/>
              </a:rPr>
              <a:t>Evolut PRO/ Evolut R Patient Selection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Aortic Root Criteria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828802" y="1732280"/>
          <a:ext cx="8610597" cy="370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7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Size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34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Annulus Diameter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– 20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– 23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 – 26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26 - 30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Annulus Perimeter (</a:t>
                      </a:r>
                      <a:r>
                        <a:rPr lang="el-GR" sz="1200" dirty="0"/>
                        <a:t>π</a:t>
                      </a:r>
                      <a:r>
                        <a:rPr lang="en-US" sz="1200" dirty="0"/>
                        <a:t> x</a:t>
                      </a:r>
                      <a:r>
                        <a:rPr lang="en-US" sz="1200" baseline="0" dirty="0"/>
                        <a:t> Diameter)</a:t>
                      </a:r>
                      <a:endParaRPr lang="en-US" sz="1200" dirty="0"/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56.5 – 62.8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62.8 – 72.3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72.3 – 81.7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81.7 – 94.2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Sinus of Valsalva Diameter</a:t>
                      </a:r>
                      <a:r>
                        <a:rPr lang="en-US" sz="1200" baseline="0" dirty="0"/>
                        <a:t> (Mean)</a:t>
                      </a:r>
                      <a:endParaRPr lang="en-US" sz="1200" dirty="0"/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25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27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29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≥ 31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/>
                        <a:t>Sinus of Valsalva Height (Mean)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15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mm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≥ 16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19829" b="11038"/>
          <a:stretch/>
        </p:blipFill>
        <p:spPr>
          <a:xfrm>
            <a:off x="9043931" y="1730548"/>
            <a:ext cx="1234603" cy="18372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086" r="23580" b="11852"/>
          <a:stretch/>
        </p:blipFill>
        <p:spPr>
          <a:xfrm>
            <a:off x="4343401" y="1764415"/>
            <a:ext cx="1293395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12839" r="27531" b="16543"/>
          <a:stretch/>
        </p:blipFill>
        <p:spPr>
          <a:xfrm>
            <a:off x="5972175" y="1747481"/>
            <a:ext cx="1170176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t="4321" r="22716" b="10864"/>
          <a:stretch/>
        </p:blipFill>
        <p:spPr>
          <a:xfrm>
            <a:off x="7534275" y="1764415"/>
            <a:ext cx="1176610" cy="1828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97814" y="1403877"/>
            <a:ext cx="1541586" cy="3385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kumimoji="0" lang="en-US" sz="1600" b="1" dirty="0">
                <a:solidFill>
                  <a:srgbClr val="FFFFFF"/>
                </a:solidFill>
                <a:latin typeface="Effra"/>
                <a:cs typeface="Arial" panose="020B0604020202020204" pitchFamily="34" charset="0"/>
              </a:rPr>
              <a:t>Evolut R TAV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50269" y="1403877"/>
            <a:ext cx="4636008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kumimoji="0" lang="en-US" sz="1600" b="1" dirty="0">
                <a:solidFill>
                  <a:srgbClr val="92D050"/>
                </a:solidFill>
                <a:latin typeface="Effra"/>
                <a:cs typeface="Arial" panose="020B0604020202020204" pitchFamily="34" charset="0"/>
              </a:rPr>
              <a:t>Evolut R/PRO TAV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8800" y="1403877"/>
            <a:ext cx="2395728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kumimoji="0" lang="en-US" sz="1600" b="1" dirty="0">
                <a:solidFill>
                  <a:srgbClr val="FFFFFF"/>
                </a:solidFill>
                <a:latin typeface="Effra"/>
                <a:cs typeface="Arial" panose="020B0604020202020204" pitchFamily="34" charset="0"/>
              </a:rPr>
              <a:t>Valve Size Selection</a:t>
            </a:r>
          </a:p>
        </p:txBody>
      </p:sp>
    </p:spTree>
    <p:extLst>
      <p:ext uri="{BB962C8B-B14F-4D97-AF65-F5344CB8AC3E}">
        <p14:creationId xmlns:p14="http://schemas.microsoft.com/office/powerpoint/2010/main" val="2287857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28B2-1652-9746-9DBA-33A57C12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73" y="198870"/>
            <a:ext cx="10515600" cy="1325563"/>
          </a:xfrm>
        </p:spPr>
        <p:txBody>
          <a:bodyPr/>
          <a:lstStyle/>
          <a:p>
            <a:r>
              <a:rPr lang="en-US" dirty="0"/>
              <a:t>BASILICA Basics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46224-1FB4-084F-9EE5-D5741B92A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73" y="1746036"/>
            <a:ext cx="6206837" cy="34588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F09E2-19CF-1D4E-A335-8560E23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864" y="1810913"/>
            <a:ext cx="5996135" cy="3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60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AB9B6F-0B7C-1043-A019-628A385C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Pre coronary, aorta, leg angiograms</a:t>
            </a:r>
            <a:endParaRPr kumimoji="1" lang="ja-JP" altLang="en-US"/>
          </a:p>
        </p:txBody>
      </p:sp>
      <p:pic>
        <p:nvPicPr>
          <p:cNvPr id="7" name="Picture 6" descr="A picture containing photo, white, sitting, black&#10;&#10;Description automatically generated">
            <a:extLst>
              <a:ext uri="{FF2B5EF4-FFF2-40B4-BE49-F238E27FC236}">
                <a16:creationId xmlns:a16="http://schemas.microsoft.com/office/drawing/2014/main" id="{01219316-9E8C-164F-BF68-B7DD90F8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1973992"/>
            <a:ext cx="5003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09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417639D8-319D-7742-9FE3-C8CC1CFE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VTSTJ/ VTC for SapeinS3 23mm</a:t>
            </a:r>
            <a:endParaRPr kumimoji="1" lang="ja-JP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9DD720-D40B-FD49-8A08-2F0C3151900D}"/>
              </a:ext>
            </a:extLst>
          </p:cNvPr>
          <p:cNvSpPr/>
          <p:nvPr/>
        </p:nvSpPr>
        <p:spPr>
          <a:xfrm>
            <a:off x="9960365" y="1573491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LCA VTC 1.5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C7BDC-9E7C-1241-9BF0-151EB2B15BF1}"/>
              </a:ext>
            </a:extLst>
          </p:cNvPr>
          <p:cNvSpPr/>
          <p:nvPr/>
        </p:nvSpPr>
        <p:spPr>
          <a:xfrm>
            <a:off x="838200" y="157349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RCA VTC 1.5</a:t>
            </a:r>
          </a:p>
        </p:txBody>
      </p:sp>
      <p:pic>
        <p:nvPicPr>
          <p:cNvPr id="8" name="Picture 7" descr="A picture containing indoor, sitting, cat, black&#10;&#10;Description automatically generated">
            <a:extLst>
              <a:ext uri="{FF2B5EF4-FFF2-40B4-BE49-F238E27FC236}">
                <a16:creationId xmlns:a16="http://schemas.microsoft.com/office/drawing/2014/main" id="{856D6E02-891B-FB4E-BE03-678C4AE04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2149475"/>
            <a:ext cx="6311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43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sign, black, photo&#10;&#10;Description automatically generated">
            <a:extLst>
              <a:ext uri="{FF2B5EF4-FFF2-40B4-BE49-F238E27FC236}">
                <a16:creationId xmlns:a16="http://schemas.microsoft.com/office/drawing/2014/main" id="{589BCF14-424A-7747-81B2-0E73BF92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52" y="1853358"/>
            <a:ext cx="6350000" cy="4343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6C829C-BE27-4D44-9ABC-6C40FE82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VTSTJ/ VTC for SapeinS320mm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FFE1105-2DC4-BA43-BB8E-CC024D236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83" y="2180064"/>
            <a:ext cx="5689696" cy="35636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0F99BC-ACCF-E84A-B449-815556024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929" y="2180066"/>
            <a:ext cx="5689695" cy="356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5C822-D1A3-8A40-8558-487D39155C72}"/>
              </a:ext>
            </a:extLst>
          </p:cNvPr>
          <p:cNvSpPr txBox="1"/>
          <p:nvPr/>
        </p:nvSpPr>
        <p:spPr>
          <a:xfrm>
            <a:off x="10388184" y="1484026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LCA VTC 3.5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E5EDA-1904-A043-A1AD-C9E8FC212ED2}"/>
              </a:ext>
            </a:extLst>
          </p:cNvPr>
          <p:cNvSpPr/>
          <p:nvPr/>
        </p:nvSpPr>
        <p:spPr>
          <a:xfrm>
            <a:off x="838200" y="1587357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RCA VTC 3.0</a:t>
            </a:r>
          </a:p>
        </p:txBody>
      </p:sp>
    </p:spTree>
    <p:extLst>
      <p:ext uri="{BB962C8B-B14F-4D97-AF65-F5344CB8AC3E}">
        <p14:creationId xmlns:p14="http://schemas.microsoft.com/office/powerpoint/2010/main" val="1216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DC5342-B39F-0746-AEC3-94560BF64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9387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Angiogram</a:t>
            </a:r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0D36165-FFDC-5C44-B2E0-BE3546F7B559}"/>
              </a:ext>
            </a:extLst>
          </p:cNvPr>
          <p:cNvSpPr txBox="1">
            <a:spLocks/>
          </p:cNvSpPr>
          <p:nvPr/>
        </p:nvSpPr>
        <p:spPr>
          <a:xfrm>
            <a:off x="3754075" y="5641887"/>
            <a:ext cx="10111553" cy="1249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Access; </a:t>
            </a:r>
          </a:p>
          <a:p>
            <a:r>
              <a:rPr lang="en-US" altLang="ja-JP" dirty="0" err="1"/>
              <a:t>Rt</a:t>
            </a:r>
            <a:r>
              <a:rPr lang="en-US" altLang="ja-JP" dirty="0"/>
              <a:t>: 18Fr Gore</a:t>
            </a:r>
          </a:p>
          <a:p>
            <a:r>
              <a:rPr lang="en-US" altLang="ja-JP" dirty="0"/>
              <a:t>Lt: 8Fr,6Fr double puncture</a:t>
            </a:r>
            <a:endParaRPr lang="ja-JP" altLang="en-US"/>
          </a:p>
        </p:txBody>
      </p:sp>
      <p:pic>
        <p:nvPicPr>
          <p:cNvPr id="8" name="Picture 7" descr="A picture containing sitting, table, white, game&#10;&#10;Description automatically generated">
            <a:extLst>
              <a:ext uri="{FF2B5EF4-FFF2-40B4-BE49-F238E27FC236}">
                <a16:creationId xmlns:a16="http://schemas.microsoft.com/office/drawing/2014/main" id="{34F89E64-3331-7D46-9668-364BE6C37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12573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20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Mortality following coronary obstruction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9545" y="6388109"/>
            <a:ext cx="321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Ribiero et al </a:t>
            </a:r>
            <a:r>
              <a:rPr lang="en-US" i="1" dirty="0">
                <a:solidFill>
                  <a:schemeClr val="bg1"/>
                </a:solidFill>
              </a:rPr>
              <a:t>JACC 2013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72440" y="1095285"/>
            <a:ext cx="5593080" cy="472004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21680" y="1386775"/>
            <a:ext cx="5532120" cy="4550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9384" y="833675"/>
            <a:ext cx="636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Most present with immediate shock (68%)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3194" y="3319386"/>
            <a:ext cx="315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 Despite 82% PCI success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2001" y="5615278"/>
            <a:ext cx="203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30-day Mortality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8EFD4-C09E-9E45-8C70-BBA7B16A512C}"/>
              </a:ext>
            </a:extLst>
          </p:cNvPr>
          <p:cNvSpPr txBox="1"/>
          <p:nvPr/>
        </p:nvSpPr>
        <p:spPr>
          <a:xfrm>
            <a:off x="838200" y="6388109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A Greenbaum, SHDS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BEBB5-B3DC-0F46-911C-1B01B403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01" y="0"/>
            <a:ext cx="7184897" cy="63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8A0D91-AC32-244D-9B4B-7506443F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/>
              <a:t>Pre LCC Side/Front view</a:t>
            </a:r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33A6B0-1B8F-3D43-9F1F-0E4F628EFBB3}"/>
              </a:ext>
            </a:extLst>
          </p:cNvPr>
          <p:cNvSpPr/>
          <p:nvPr/>
        </p:nvSpPr>
        <p:spPr>
          <a:xfrm>
            <a:off x="1152099" y="57262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-AL3.5 8Fr guiding catheter</a:t>
            </a:r>
            <a:br>
              <a:rPr lang="en-US" altLang="ja-JP" dirty="0"/>
            </a:br>
            <a:r>
              <a:rPr lang="en-US" altLang="ja-JP" dirty="0"/>
              <a:t>-25mm Snare guide in 6Fr MP</a:t>
            </a:r>
          </a:p>
          <a:p>
            <a:r>
              <a:rPr lang="en-US" altLang="ja-JP" dirty="0"/>
              <a:t>LAO 37 CRA 36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05DBD08-C467-2E41-8632-3B1BF1C9A712}"/>
              </a:ext>
            </a:extLst>
          </p:cNvPr>
          <p:cNvSpPr/>
          <p:nvPr/>
        </p:nvSpPr>
        <p:spPr>
          <a:xfrm>
            <a:off x="6447874" y="572620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Usually start with higher risk coronary cusp first</a:t>
            </a:r>
          </a:p>
          <a:p>
            <a:endParaRPr lang="en-US" altLang="ja-JP" dirty="0"/>
          </a:p>
          <a:p>
            <a:r>
              <a:rPr lang="en-US" altLang="ja-JP" dirty="0"/>
              <a:t>RAO 25 CAU 33</a:t>
            </a:r>
            <a:br>
              <a:rPr lang="en-US" altLang="ja-JP" dirty="0"/>
            </a:br>
            <a:endParaRPr lang="ja-JP" altLang="en-US"/>
          </a:p>
        </p:txBody>
      </p:sp>
      <p:pic>
        <p:nvPicPr>
          <p:cNvPr id="10" name="Picture 9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EA4EC708-1966-1844-9B33-EFCBB0E6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65" y="1257300"/>
            <a:ext cx="4343400" cy="4343400"/>
          </a:xfrm>
          <a:prstGeom prst="rect">
            <a:avLst/>
          </a:prstGeom>
        </p:spPr>
      </p:pic>
      <p:pic>
        <p:nvPicPr>
          <p:cNvPr id="12" name="Picture 11" descr="A picture containing photo, sitting, table, white&#10;&#10;Description automatically generated">
            <a:extLst>
              <a:ext uri="{FF2B5EF4-FFF2-40B4-BE49-F238E27FC236}">
                <a16:creationId xmlns:a16="http://schemas.microsoft.com/office/drawing/2014/main" id="{3CD9E62C-4A92-E34B-A41D-1C22206B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874" y="1320053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2B6A9A-E056-C94A-8B58-A21D83E2D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52" y="0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Traverse catheter positioning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F11C6D6-DB1D-EC49-A1DC-8EC50369459D}"/>
              </a:ext>
            </a:extLst>
          </p:cNvPr>
          <p:cNvSpPr/>
          <p:nvPr/>
        </p:nvSpPr>
        <p:spPr>
          <a:xfrm>
            <a:off x="1473957" y="5600085"/>
            <a:ext cx="9274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-AL3.5 8Fr guiding catheter+ 5FR JR4.0 120cm, AstatoXS20mm 300cm, Piggyback</a:t>
            </a:r>
            <a:endParaRPr lang="ja-JP" altLang="en-US"/>
          </a:p>
        </p:txBody>
      </p:sp>
      <p:pic>
        <p:nvPicPr>
          <p:cNvPr id="4" name="Picture 3" descr="A picture containing table, computer, sitting, laptop&#10;&#10;Description automatically generated">
            <a:extLst>
              <a:ext uri="{FF2B5EF4-FFF2-40B4-BE49-F238E27FC236}">
                <a16:creationId xmlns:a16="http://schemas.microsoft.com/office/drawing/2014/main" id="{E2BB5976-9641-6649-BAED-FB4EE725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57" y="1325563"/>
            <a:ext cx="4076700" cy="4089400"/>
          </a:xfrm>
          <a:prstGeom prst="rect">
            <a:avLst/>
          </a:prstGeom>
        </p:spPr>
      </p:pic>
      <p:pic>
        <p:nvPicPr>
          <p:cNvPr id="8" name="Picture 7" descr="A picture containing white, sitting, photo, computer&#10;&#10;Description automatically generated">
            <a:extLst>
              <a:ext uri="{FF2B5EF4-FFF2-40B4-BE49-F238E27FC236}">
                <a16:creationId xmlns:a16="http://schemas.microsoft.com/office/drawing/2014/main" id="{5C761613-B72B-7946-99D0-FB713DA54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48" y="1325563"/>
            <a:ext cx="40767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36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C002-E4BC-904F-805A-02A45FE7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85" y="432485"/>
            <a:ext cx="10515600" cy="1325563"/>
          </a:xfrm>
        </p:spPr>
        <p:txBody>
          <a:bodyPr/>
          <a:lstStyle/>
          <a:p>
            <a:r>
              <a:rPr lang="en-US" dirty="0"/>
              <a:t>Pachyderm Shaped Dedicated Guides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051590-1325-2940-B5A4-2F1C892F5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4412" y="1968102"/>
            <a:ext cx="6157588" cy="34628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6F802-DF5C-3343-9D1B-2EB3A10D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7373"/>
            <a:ext cx="6034412" cy="3393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1A665-5636-FC4E-BC9B-70BA1D8E34EF}"/>
              </a:ext>
            </a:extLst>
          </p:cNvPr>
          <p:cNvSpPr txBox="1"/>
          <p:nvPr/>
        </p:nvSpPr>
        <p:spPr>
          <a:xfrm>
            <a:off x="0" y="6303818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 </a:t>
            </a:r>
            <a:r>
              <a:rPr lang="en-US" dirty="0" err="1"/>
              <a:t>Lisko</a:t>
            </a:r>
            <a:r>
              <a:rPr lang="en-US" dirty="0"/>
              <a:t>, TVT 2019</a:t>
            </a:r>
          </a:p>
        </p:txBody>
      </p:sp>
    </p:spTree>
    <p:extLst>
      <p:ext uri="{BB962C8B-B14F-4D97-AF65-F5344CB8AC3E}">
        <p14:creationId xmlns:p14="http://schemas.microsoft.com/office/powerpoint/2010/main" val="3678028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4C9D2B-5FB8-A641-9F79-509E3556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LCC traversal, wire snaring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DB62F0F-65C2-3D4D-BABC-65EB8B868116}"/>
              </a:ext>
            </a:extLst>
          </p:cNvPr>
          <p:cNvSpPr/>
          <p:nvPr/>
        </p:nvSpPr>
        <p:spPr>
          <a:xfrm>
            <a:off x="2374305" y="5927632"/>
            <a:ext cx="2305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Traverse with 30W</a:t>
            </a:r>
            <a:endParaRPr lang="ja-JP" altLang="en-US"/>
          </a:p>
        </p:txBody>
      </p:sp>
      <p:pic>
        <p:nvPicPr>
          <p:cNvPr id="9" name="Picture 8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896A88E8-9612-364E-8429-B7053BCA3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92" y="1492078"/>
            <a:ext cx="4343400" cy="4343400"/>
          </a:xfrm>
          <a:prstGeom prst="rect">
            <a:avLst/>
          </a:prstGeom>
        </p:spPr>
      </p:pic>
      <p:pic>
        <p:nvPicPr>
          <p:cNvPr id="11" name="Picture 10" descr="A picture containing sitting, white, photo, small&#10;&#10;Description automatically generated">
            <a:extLst>
              <a:ext uri="{FF2B5EF4-FFF2-40B4-BE49-F238E27FC236}">
                <a16:creationId xmlns:a16="http://schemas.microsoft.com/office/drawing/2014/main" id="{28BDFE1D-0F0C-F44C-8504-6F7449B7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08" y="1492078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54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B9807D-126C-9F45-878B-C8262A6A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LCC injection</a:t>
            </a:r>
            <a:br>
              <a:rPr kumimoji="1" lang="en-US" altLang="ja-JP" dirty="0"/>
            </a:br>
            <a:r>
              <a:rPr kumimoji="1" lang="en-US" altLang="ja-JP" dirty="0"/>
              <a:t>-good center and deep traversal</a:t>
            </a:r>
            <a:endParaRPr kumimoji="1" lang="ja-JP" altLang="en-US"/>
          </a:p>
        </p:txBody>
      </p:sp>
      <p:pic>
        <p:nvPicPr>
          <p:cNvPr id="8" name="Picture 7" descr="A picture containing sitting, white&#10;&#10;Description automatically generated">
            <a:extLst>
              <a:ext uri="{FF2B5EF4-FFF2-40B4-BE49-F238E27FC236}">
                <a16:creationId xmlns:a16="http://schemas.microsoft.com/office/drawing/2014/main" id="{63BD2100-235D-C843-BC69-0F253F62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63" y="1819704"/>
            <a:ext cx="4330700" cy="4330700"/>
          </a:xfrm>
          <a:prstGeom prst="rect">
            <a:avLst/>
          </a:prstGeom>
        </p:spPr>
      </p:pic>
      <p:pic>
        <p:nvPicPr>
          <p:cNvPr id="10" name="Picture 9" descr="A picture containing photo, sitting, white, table&#10;&#10;Description automatically generated">
            <a:extLst>
              <a:ext uri="{FF2B5EF4-FFF2-40B4-BE49-F238E27FC236}">
                <a16:creationId xmlns:a16="http://schemas.microsoft.com/office/drawing/2014/main" id="{CF65B30F-BFCB-2241-8336-5CE3BCBD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819704"/>
            <a:ext cx="4330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67BC8098-7E57-314A-BE10-E2292433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/>
              <a:t>Pre RCC Side/Front view</a:t>
            </a:r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206CDE-72E7-DA4D-B05D-8FC9AFDA7608}"/>
              </a:ext>
            </a:extLst>
          </p:cNvPr>
          <p:cNvSpPr/>
          <p:nvPr/>
        </p:nvSpPr>
        <p:spPr>
          <a:xfrm>
            <a:off x="7723114" y="592127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LAO 2 CAU 10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CA0A4-4EA8-4348-81EE-A06ED17F8711}"/>
              </a:ext>
            </a:extLst>
          </p:cNvPr>
          <p:cNvSpPr/>
          <p:nvPr/>
        </p:nvSpPr>
        <p:spPr>
          <a:xfrm>
            <a:off x="2484722" y="5921273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RAO 40 CAU 33</a:t>
            </a:r>
            <a:endParaRPr lang="en-US" dirty="0"/>
          </a:p>
        </p:txBody>
      </p:sp>
      <p:pic>
        <p:nvPicPr>
          <p:cNvPr id="10" name="Picture 9" descr="A close up of a white wall&#10;&#10;Description automatically generated">
            <a:extLst>
              <a:ext uri="{FF2B5EF4-FFF2-40B4-BE49-F238E27FC236}">
                <a16:creationId xmlns:a16="http://schemas.microsoft.com/office/drawing/2014/main" id="{F4223596-595A-0A4A-AE55-FFD2DB5B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892" y="1371600"/>
            <a:ext cx="4114800" cy="4114800"/>
          </a:xfrm>
          <a:prstGeom prst="rect">
            <a:avLst/>
          </a:prstGeom>
        </p:spPr>
      </p:pic>
      <p:pic>
        <p:nvPicPr>
          <p:cNvPr id="12" name="Picture 11" descr="A picture containing indoor, sitting, monitor, photo&#10;&#10;Description automatically generated">
            <a:extLst>
              <a:ext uri="{FF2B5EF4-FFF2-40B4-BE49-F238E27FC236}">
                <a16:creationId xmlns:a16="http://schemas.microsoft.com/office/drawing/2014/main" id="{E7F2C19A-8D09-E64C-969C-9DB0FD454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8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59163F-F9E0-9F41-BB2D-F9763130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Traverse catheter positioning</a:t>
            </a:r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7F7F6C-A144-9D4A-9FE7-879043461F69}"/>
              </a:ext>
            </a:extLst>
          </p:cNvPr>
          <p:cNvSpPr/>
          <p:nvPr/>
        </p:nvSpPr>
        <p:spPr>
          <a:xfrm>
            <a:off x="1458604" y="6123543"/>
            <a:ext cx="9274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-MB1 8Fr guiding catheter+ 5FR JR4.0 120cm, AstatoXS20mm 300cm, Piggyback</a:t>
            </a:r>
            <a:endParaRPr lang="ja-JP" altLang="en-US"/>
          </a:p>
        </p:txBody>
      </p:sp>
      <p:pic>
        <p:nvPicPr>
          <p:cNvPr id="9" name="Picture 8" descr="A picture containing indoor, white, photo, sitting&#10;&#10;Description automatically generated">
            <a:extLst>
              <a:ext uri="{FF2B5EF4-FFF2-40B4-BE49-F238E27FC236}">
                <a16:creationId xmlns:a16="http://schemas.microsoft.com/office/drawing/2014/main" id="{E79D344A-04B2-074D-BE20-6F9B440F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81" y="1442652"/>
            <a:ext cx="4343400" cy="4343400"/>
          </a:xfrm>
          <a:prstGeom prst="rect">
            <a:avLst/>
          </a:prstGeom>
        </p:spPr>
      </p:pic>
      <p:pic>
        <p:nvPicPr>
          <p:cNvPr id="11" name="Picture 10" descr="A picture containing indoor, sitting, cat, open&#10;&#10;Description automatically generated">
            <a:extLst>
              <a:ext uri="{FF2B5EF4-FFF2-40B4-BE49-F238E27FC236}">
                <a16:creationId xmlns:a16="http://schemas.microsoft.com/office/drawing/2014/main" id="{24187E46-F413-9544-A5EE-80C13DB35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423" y="1442652"/>
            <a:ext cx="4330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5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3A7B0CA0-589B-814F-B4D0-E0D7A067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R</a:t>
            </a:r>
            <a:r>
              <a:rPr kumimoji="1" lang="en-US" altLang="ja-JP" dirty="0"/>
              <a:t>CC traversal, wire snaring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634ACF-F037-7B47-8329-06FE3988711F}"/>
              </a:ext>
            </a:extLst>
          </p:cNvPr>
          <p:cNvSpPr/>
          <p:nvPr/>
        </p:nvSpPr>
        <p:spPr>
          <a:xfrm>
            <a:off x="2374305" y="5927632"/>
            <a:ext cx="2305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Traverse with 30W</a:t>
            </a:r>
            <a:endParaRPr lang="ja-JP" altLang="en-US"/>
          </a:p>
        </p:txBody>
      </p:sp>
      <p:pic>
        <p:nvPicPr>
          <p:cNvPr id="5" name="Picture 4" descr="A picture containing sitting, table, computer, holding&#10;&#10;Description automatically generated">
            <a:extLst>
              <a:ext uri="{FF2B5EF4-FFF2-40B4-BE49-F238E27FC236}">
                <a16:creationId xmlns:a16="http://schemas.microsoft.com/office/drawing/2014/main" id="{F21AA321-F4C5-C341-AD26-6DE986E8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92" y="1467365"/>
            <a:ext cx="4343400" cy="4343400"/>
          </a:xfrm>
          <a:prstGeom prst="rect">
            <a:avLst/>
          </a:prstGeom>
        </p:spPr>
      </p:pic>
      <p:pic>
        <p:nvPicPr>
          <p:cNvPr id="11" name="Picture 10" descr="A picture containing sitting, game, monitor, table&#10;&#10;Description automatically generated">
            <a:extLst>
              <a:ext uri="{FF2B5EF4-FFF2-40B4-BE49-F238E27FC236}">
                <a16:creationId xmlns:a16="http://schemas.microsoft.com/office/drawing/2014/main" id="{2E946943-5820-6A40-B0DE-6B81803C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08" y="1467365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97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8E33EE-856F-484F-BCD5-B8793E97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74" y="365123"/>
            <a:ext cx="4607257" cy="1325563"/>
          </a:xfrm>
        </p:spPr>
        <p:txBody>
          <a:bodyPr/>
          <a:lstStyle/>
          <a:p>
            <a:r>
              <a:rPr kumimoji="1" lang="en-US" altLang="ja-JP" dirty="0"/>
              <a:t>Bring V shape</a:t>
            </a:r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788819D-989D-144F-A664-C0778E7F2372}"/>
              </a:ext>
            </a:extLst>
          </p:cNvPr>
          <p:cNvSpPr txBox="1">
            <a:spLocks/>
          </p:cNvSpPr>
          <p:nvPr/>
        </p:nvSpPr>
        <p:spPr>
          <a:xfrm>
            <a:off x="6754728" y="365124"/>
            <a:ext cx="4607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Double V shape</a:t>
            </a:r>
            <a:endParaRPr lang="ja-JP" altLang="en-US"/>
          </a:p>
        </p:txBody>
      </p:sp>
      <p:pic>
        <p:nvPicPr>
          <p:cNvPr id="9" name="Picture 8" descr="A picture containing text, monitor, sitting, television&#10;&#10;Description automatically generated">
            <a:extLst>
              <a:ext uri="{FF2B5EF4-FFF2-40B4-BE49-F238E27FC236}">
                <a16:creationId xmlns:a16="http://schemas.microsoft.com/office/drawing/2014/main" id="{41FEDA06-F712-7347-B062-B98E25EE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02" y="1862781"/>
            <a:ext cx="4343400" cy="4343400"/>
          </a:xfrm>
          <a:prstGeom prst="rect">
            <a:avLst/>
          </a:prstGeom>
        </p:spPr>
      </p:pic>
      <p:pic>
        <p:nvPicPr>
          <p:cNvPr id="11" name="Picture 10" descr="A picture containing indoor, sitting, photo, white&#10;&#10;Description automatically generated">
            <a:extLst>
              <a:ext uri="{FF2B5EF4-FFF2-40B4-BE49-F238E27FC236}">
                <a16:creationId xmlns:a16="http://schemas.microsoft.com/office/drawing/2014/main" id="{E5DBE31C-7004-1349-9FD5-1E1D18EC9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219" y="1862781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23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DBFB39-5EEA-C241-BEE0-E1C75698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Lt-&gt;</a:t>
            </a:r>
            <a:r>
              <a:rPr lang="en-US" altLang="ja-JP" dirty="0" err="1"/>
              <a:t>Rt</a:t>
            </a:r>
            <a:r>
              <a:rPr lang="en-US" altLang="ja-JP" dirty="0"/>
              <a:t> leaflet laceration with 50W</a:t>
            </a:r>
            <a:endParaRPr kumimoji="1" lang="ja-JP" altLang="en-US"/>
          </a:p>
        </p:txBody>
      </p:sp>
      <p:pic>
        <p:nvPicPr>
          <p:cNvPr id="8" name="Picture 7" descr="A picture containing sitting, white, standing, black&#10;&#10;Description automatically generated">
            <a:extLst>
              <a:ext uri="{FF2B5EF4-FFF2-40B4-BE49-F238E27FC236}">
                <a16:creationId xmlns:a16="http://schemas.microsoft.com/office/drawing/2014/main" id="{75B276FB-EB8F-E848-8458-76B20A408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79" y="1825710"/>
            <a:ext cx="4343400" cy="4343400"/>
          </a:xfrm>
          <a:prstGeom prst="rect">
            <a:avLst/>
          </a:prstGeom>
        </p:spPr>
      </p:pic>
      <p:pic>
        <p:nvPicPr>
          <p:cNvPr id="10" name="Picture 9" descr="A picture containing sitting, photo, bicycle, computer&#10;&#10;Description automatically generated">
            <a:extLst>
              <a:ext uri="{FF2B5EF4-FFF2-40B4-BE49-F238E27FC236}">
                <a16:creationId xmlns:a16="http://schemas.microsoft.com/office/drawing/2014/main" id="{BB8890CB-8B52-B341-87ED-306BEEA0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21" y="1825710"/>
            <a:ext cx="4330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42" y="26962"/>
            <a:ext cx="10973815" cy="1325563"/>
          </a:xfrm>
        </p:spPr>
        <p:txBody>
          <a:bodyPr/>
          <a:lstStyle/>
          <a:p>
            <a:pPr algn="ctr"/>
            <a:r>
              <a:rPr lang="en-US" dirty="0"/>
              <a:t>Predicting coronary obstruction is complicated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51" y="1563469"/>
            <a:ext cx="7278549" cy="4034848"/>
          </a:xfrm>
        </p:spPr>
      </p:pic>
      <p:sp>
        <p:nvSpPr>
          <p:cNvPr id="5" name="TextBox 4"/>
          <p:cNvSpPr txBox="1"/>
          <p:nvPr/>
        </p:nvSpPr>
        <p:spPr>
          <a:xfrm>
            <a:off x="4602456" y="6211669"/>
            <a:ext cx="554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Dvir et al. </a:t>
            </a:r>
            <a:r>
              <a:rPr lang="en-US" i="1" dirty="0">
                <a:solidFill>
                  <a:schemeClr val="bg1"/>
                </a:solidFill>
              </a:rPr>
              <a:t>Circ Cardiovasc Int 2015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Blanke et al. </a:t>
            </a:r>
            <a:r>
              <a:rPr lang="en-US" i="1" dirty="0">
                <a:solidFill>
                  <a:schemeClr val="bg1"/>
                </a:solidFill>
              </a:rPr>
              <a:t>JCCT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3" y="1303096"/>
            <a:ext cx="5384800" cy="4648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2BE9B3-0181-3247-AC5D-8D2DDD29637D}"/>
              </a:ext>
            </a:extLst>
          </p:cNvPr>
          <p:cNvSpPr/>
          <p:nvPr/>
        </p:nvSpPr>
        <p:spPr>
          <a:xfrm>
            <a:off x="247973" y="6350168"/>
            <a:ext cx="4440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Presented by A Greenbaum, SHDS 2018</a:t>
            </a:r>
          </a:p>
        </p:txBody>
      </p:sp>
    </p:spTree>
    <p:extLst>
      <p:ext uri="{BB962C8B-B14F-4D97-AF65-F5344CB8AC3E}">
        <p14:creationId xmlns:p14="http://schemas.microsoft.com/office/powerpoint/2010/main" val="2430113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E9AD39-A0CE-8642-A371-FA003A670914}"/>
              </a:ext>
            </a:extLst>
          </p:cNvPr>
          <p:cNvSpPr/>
          <p:nvPr/>
        </p:nvSpPr>
        <p:spPr>
          <a:xfrm>
            <a:off x="9027351" y="6002282"/>
            <a:ext cx="3164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Presented by A Greenbaum,</a:t>
            </a:r>
          </a:p>
          <a:p>
            <a:r>
              <a:rPr lang="en-US" dirty="0"/>
              <a:t> SHDS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48867-ED08-1F48-9BA7-D3B6A550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138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6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tting, table, monitor, set&#10;&#10;Description automatically generated">
            <a:extLst>
              <a:ext uri="{FF2B5EF4-FFF2-40B4-BE49-F238E27FC236}">
                <a16:creationId xmlns:a16="http://schemas.microsoft.com/office/drawing/2014/main" id="{BF1D0F02-B2B4-C844-BC25-6BACF6F1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1899851"/>
            <a:ext cx="4343400" cy="43434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D823B1A-4601-6D4C-9824-D2D0D8D5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THV implantation</a:t>
            </a:r>
            <a:endParaRPr kumimoji="1" lang="ja-JP" altLang="en-US"/>
          </a:p>
        </p:txBody>
      </p:sp>
      <p:pic>
        <p:nvPicPr>
          <p:cNvPr id="7" name="Picture 6" descr="A picture containing indoor, text, sitting, bicycle&#10;&#10;Description automatically generated">
            <a:extLst>
              <a:ext uri="{FF2B5EF4-FFF2-40B4-BE49-F238E27FC236}">
                <a16:creationId xmlns:a16="http://schemas.microsoft.com/office/drawing/2014/main" id="{939B2DA5-9F01-824B-A235-7FE05BCC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851"/>
            <a:ext cx="4330700" cy="4343400"/>
          </a:xfrm>
          <a:prstGeom prst="rect">
            <a:avLst/>
          </a:prstGeom>
        </p:spPr>
      </p:pic>
      <p:pic>
        <p:nvPicPr>
          <p:cNvPr id="9" name="Picture 8" descr="A picture containing text, sitting, table, old&#10;&#10;Description automatically generated">
            <a:extLst>
              <a:ext uri="{FF2B5EF4-FFF2-40B4-BE49-F238E27FC236}">
                <a16:creationId xmlns:a16="http://schemas.microsoft.com/office/drawing/2014/main" id="{7D726A55-2EC9-5B4B-B264-6FD2D332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899851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20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table, sitting&#10;&#10;Description automatically generated">
            <a:extLst>
              <a:ext uri="{FF2B5EF4-FFF2-40B4-BE49-F238E27FC236}">
                <a16:creationId xmlns:a16="http://schemas.microsoft.com/office/drawing/2014/main" id="{9BC3EE89-E31F-2343-9E3D-0D0D3A66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254000"/>
            <a:ext cx="6616700" cy="6604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D401451-383F-F840-9E48-0AFC8DDA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09658"/>
            <a:ext cx="10515600" cy="1325563"/>
          </a:xfrm>
        </p:spPr>
        <p:txBody>
          <a:bodyPr/>
          <a:lstStyle/>
          <a:p>
            <a:pPr algn="ctr"/>
            <a:endParaRPr kumimoji="1" lang="ja-JP" alt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E98B7B-7A06-2345-B6AB-03EFB9E09EBE}"/>
              </a:ext>
            </a:extLst>
          </p:cNvPr>
          <p:cNvCxnSpPr>
            <a:cxnSpLocks/>
          </p:cNvCxnSpPr>
          <p:nvPr/>
        </p:nvCxnSpPr>
        <p:spPr>
          <a:xfrm flipH="1">
            <a:off x="5128591" y="2451652"/>
            <a:ext cx="1219201" cy="689495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A7744B-7F12-1F43-9FA4-6551EB523137}"/>
              </a:ext>
            </a:extLst>
          </p:cNvPr>
          <p:cNvCxnSpPr>
            <a:cxnSpLocks/>
          </p:cNvCxnSpPr>
          <p:nvPr/>
        </p:nvCxnSpPr>
        <p:spPr>
          <a:xfrm flipH="1">
            <a:off x="5638800" y="3141147"/>
            <a:ext cx="1056969" cy="619692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13603E-0349-8940-AF6F-0AEF47D3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Picture 7" descr="A picture containing sitting, white, monitor, television&#10;&#10;Description automatically generated">
            <a:extLst>
              <a:ext uri="{FF2B5EF4-FFF2-40B4-BE49-F238E27FC236}">
                <a16:creationId xmlns:a16="http://schemas.microsoft.com/office/drawing/2014/main" id="{040C1F8F-93E8-744C-879F-5CEF1A60B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21" y="2149475"/>
            <a:ext cx="4343400" cy="4343400"/>
          </a:xfrm>
          <a:prstGeom prst="rect">
            <a:avLst/>
          </a:prstGeom>
        </p:spPr>
      </p:pic>
      <p:pic>
        <p:nvPicPr>
          <p:cNvPr id="10" name="Picture 9" descr="A picture containing indoor, photo, sitting, white&#10;&#10;Description automatically generated">
            <a:extLst>
              <a:ext uri="{FF2B5EF4-FFF2-40B4-BE49-F238E27FC236}">
                <a16:creationId xmlns:a16="http://schemas.microsoft.com/office/drawing/2014/main" id="{449F7518-1001-734D-8FCB-EB4AD181E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281" y="2149475"/>
            <a:ext cx="4330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indoor, sitting, table&#10;&#10;Description automatically generated">
            <a:extLst>
              <a:ext uri="{FF2B5EF4-FFF2-40B4-BE49-F238E27FC236}">
                <a16:creationId xmlns:a16="http://schemas.microsoft.com/office/drawing/2014/main" id="{582F0140-F109-B248-9A0E-41FA71532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791862"/>
            <a:ext cx="5880100" cy="5867400"/>
          </a:xfrm>
          <a:prstGeom prst="rect">
            <a:avLst/>
          </a:prstGeom>
        </p:spPr>
      </p:pic>
      <p:pic>
        <p:nvPicPr>
          <p:cNvPr id="10" name="Picture 9" descr="A picture containing text, indoor, sitting, table&#10;&#10;Description automatically generated">
            <a:extLst>
              <a:ext uri="{FF2B5EF4-FFF2-40B4-BE49-F238E27FC236}">
                <a16:creationId xmlns:a16="http://schemas.microsoft.com/office/drawing/2014/main" id="{F528694E-452B-C541-B54D-F7B12848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791862"/>
            <a:ext cx="5880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75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2A6289-7CCE-924D-82BF-86334671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High vs </a:t>
            </a:r>
            <a:r>
              <a:rPr lang="en-US" altLang="ja-JP"/>
              <a:t>Deep implant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8EF68B1-22A5-E94B-B3BE-329EF8A57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966" y="1825625"/>
            <a:ext cx="6749034" cy="4227153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8825231-A0DF-4045-A1D5-BACE800F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5"/>
            <a:ext cx="6749034" cy="42271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981806-3023-DA43-85F6-1E1FEFB67F29}"/>
              </a:ext>
            </a:extLst>
          </p:cNvPr>
          <p:cNvCxnSpPr>
            <a:cxnSpLocks/>
          </p:cNvCxnSpPr>
          <p:nvPr/>
        </p:nvCxnSpPr>
        <p:spPr>
          <a:xfrm>
            <a:off x="2551814" y="4274288"/>
            <a:ext cx="13716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1C7E50-29A9-1D49-9AEA-1806E5D731FC}"/>
              </a:ext>
            </a:extLst>
          </p:cNvPr>
          <p:cNvCxnSpPr>
            <a:cxnSpLocks/>
          </p:cNvCxnSpPr>
          <p:nvPr/>
        </p:nvCxnSpPr>
        <p:spPr>
          <a:xfrm>
            <a:off x="7956698" y="4809460"/>
            <a:ext cx="1410586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5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E12D-5C4E-FE43-9ACF-50A92B2F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203979"/>
            <a:ext cx="11410071" cy="1325563"/>
          </a:xfrm>
        </p:spPr>
        <p:txBody>
          <a:bodyPr/>
          <a:lstStyle/>
          <a:p>
            <a:r>
              <a:rPr lang="en-US" dirty="0"/>
              <a:t>			Tough Lessons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271DC-6D84-764D-8765-1F9CAAE0A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37" y="1529542"/>
            <a:ext cx="10515600" cy="5237664"/>
          </a:xfrm>
        </p:spPr>
        <p:txBody>
          <a:bodyPr/>
          <a:lstStyle/>
          <a:p>
            <a:r>
              <a:rPr lang="en-US" dirty="0"/>
              <a:t>SWEAT THE DETAILS</a:t>
            </a:r>
          </a:p>
          <a:p>
            <a:endParaRPr lang="en-US" dirty="0"/>
          </a:p>
          <a:p>
            <a:r>
              <a:rPr lang="en-US" dirty="0"/>
              <a:t>Attention to THV structure/dimensions </a:t>
            </a:r>
          </a:p>
          <a:p>
            <a:pPr lvl="1"/>
            <a:r>
              <a:rPr lang="en-US" dirty="0"/>
              <a:t>Skirt!</a:t>
            </a:r>
          </a:p>
          <a:p>
            <a:pPr lvl="1"/>
            <a:r>
              <a:rPr lang="en-US" dirty="0"/>
              <a:t>3D modelling?</a:t>
            </a:r>
          </a:p>
          <a:p>
            <a:r>
              <a:rPr lang="en-US" dirty="0"/>
              <a:t>Attention to depth</a:t>
            </a:r>
          </a:p>
          <a:p>
            <a:r>
              <a:rPr lang="en-US" dirty="0"/>
              <a:t>?Consider commissural alignment possibilities </a:t>
            </a:r>
          </a:p>
          <a:p>
            <a:r>
              <a:rPr lang="en-US" dirty="0"/>
              <a:t>Release in:</a:t>
            </a:r>
          </a:p>
          <a:p>
            <a:pPr lvl="1"/>
            <a:r>
              <a:rPr lang="en-US" dirty="0"/>
              <a:t> ‘ideal position’ </a:t>
            </a:r>
          </a:p>
          <a:p>
            <a:pPr marL="457200" lvl="1" indent="0">
              <a:buNone/>
            </a:pPr>
            <a:r>
              <a:rPr lang="en-US" dirty="0"/>
              <a:t>           AND</a:t>
            </a:r>
          </a:p>
          <a:p>
            <a:pPr lvl="1"/>
            <a:r>
              <a:rPr lang="en-US" dirty="0"/>
              <a:t> ‘ideal imaging angle’</a:t>
            </a:r>
          </a:p>
        </p:txBody>
      </p:sp>
    </p:spTree>
    <p:extLst>
      <p:ext uri="{BB962C8B-B14F-4D97-AF65-F5344CB8AC3E}">
        <p14:creationId xmlns:p14="http://schemas.microsoft.com/office/powerpoint/2010/main" val="2809374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856D-E19D-1F44-BAB9-8592B85E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240A26-1ECE-004D-8F70-9119E18FF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0390908" cy="6796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3387C9-3743-0745-AE99-6CBE22D99560}"/>
              </a:ext>
            </a:extLst>
          </p:cNvPr>
          <p:cNvSpPr txBox="1"/>
          <p:nvPr/>
        </p:nvSpPr>
        <p:spPr>
          <a:xfrm rot="19043441">
            <a:off x="-511766" y="2420636"/>
            <a:ext cx="7498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IMPLANTATION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209639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45" y="-141161"/>
            <a:ext cx="10515600" cy="1012571"/>
          </a:xfrm>
        </p:spPr>
        <p:txBody>
          <a:bodyPr/>
          <a:lstStyle/>
          <a:p>
            <a:pPr algn="ctr"/>
            <a:r>
              <a:rPr lang="en-US" dirty="0"/>
              <a:t>VTC for patients &lt;4mm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1" y="743919"/>
            <a:ext cx="7830926" cy="5214817"/>
          </a:xfrm>
          <a:prstGeom prst="rect">
            <a:avLst/>
          </a:prstGeom>
        </p:spPr>
      </p:pic>
      <p:pic>
        <p:nvPicPr>
          <p:cNvPr id="4" name="Picture 3" descr="Henrique:Users:henriqueribeiro:Library:Containers:com.apple.mail:Data:Library:Mail Downloads:84C7821A-BDFE-42C4-9F22-3DE470E2F98D:Figure_03_CorObs_Review_0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87" y="746554"/>
            <a:ext cx="3428241" cy="5212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298162" y="620844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Khan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 Lederman </a:t>
            </a:r>
            <a:r>
              <a:rPr lang="en-US" i="1" dirty="0">
                <a:solidFill>
                  <a:schemeClr val="bg1"/>
                </a:solidFill>
              </a:rPr>
              <a:t>JACC Int </a:t>
            </a:r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0507" y="645815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Ribiero et al </a:t>
            </a:r>
            <a:r>
              <a:rPr lang="en-US" i="1" dirty="0">
                <a:solidFill>
                  <a:schemeClr val="bg1"/>
                </a:solidFill>
              </a:rPr>
              <a:t>Eur Heart J </a:t>
            </a:r>
            <a:r>
              <a:rPr lang="en-US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293B0-8C69-C346-B45D-6B7E0E538D9F}"/>
              </a:ext>
            </a:extLst>
          </p:cNvPr>
          <p:cNvSpPr/>
          <p:nvPr/>
        </p:nvSpPr>
        <p:spPr>
          <a:xfrm>
            <a:off x="476431" y="6273492"/>
            <a:ext cx="4440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Presented by A Greenbaum, SHDS 2018</a:t>
            </a:r>
          </a:p>
        </p:txBody>
      </p:sp>
    </p:spTree>
    <p:extLst>
      <p:ext uri="{BB962C8B-B14F-4D97-AF65-F5344CB8AC3E}">
        <p14:creationId xmlns:p14="http://schemas.microsoft.com/office/powerpoint/2010/main" val="208379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798C-278F-4645-86B8-0CF3210E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2A35-B14D-FE44-9976-33B513769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AC318-8CD3-F243-B662-786701FA1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4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vase, red, sitting&#10;&#10;Description automatically generated">
            <a:extLst>
              <a:ext uri="{FF2B5EF4-FFF2-40B4-BE49-F238E27FC236}">
                <a16:creationId xmlns:a16="http://schemas.microsoft.com/office/drawing/2014/main" id="{2B3B24C3-3DA2-8D44-986B-08A88F93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9328" y="0"/>
            <a:ext cx="4530626" cy="10670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BASILICA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E0BC6-250C-BA40-B961-C06307895283}"/>
              </a:ext>
            </a:extLst>
          </p:cNvPr>
          <p:cNvSpPr txBox="1"/>
          <p:nvPr/>
        </p:nvSpPr>
        <p:spPr>
          <a:xfrm>
            <a:off x="274387" y="7015586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A Greenbaum, SHDS 2018</a:t>
            </a:r>
          </a:p>
        </p:txBody>
      </p:sp>
    </p:spTree>
    <p:extLst>
      <p:ext uri="{BB962C8B-B14F-4D97-AF65-F5344CB8AC3E}">
        <p14:creationId xmlns:p14="http://schemas.microsoft.com/office/powerpoint/2010/main" val="60714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6" y="988707"/>
            <a:ext cx="10858500" cy="39497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05043" y="2215935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101036" y="2963557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563987" y="3331618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300326" y="2514985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176979" y="3913826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2124342" y="4568413"/>
          <a:ext cx="8874664" cy="174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94315" y="4964952"/>
            <a:ext cx="148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Jun 29 2017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0496" y="4944999"/>
            <a:ext cx="164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July 17 2017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6770" y="4960038"/>
            <a:ext cx="164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Nov 2 2017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2803" y="4960037"/>
            <a:ext cx="164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June 18 2018</a:t>
            </a:r>
          </a:p>
        </p:txBody>
      </p:sp>
      <p:sp>
        <p:nvSpPr>
          <p:cNvPr id="21" name="Oval 20"/>
          <p:cNvSpPr/>
          <p:nvPr/>
        </p:nvSpPr>
        <p:spPr>
          <a:xfrm>
            <a:off x="10739337" y="2530782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361492" y="3362858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30370" y="5660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Translation to clinical care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4099" y="5492603"/>
            <a:ext cx="138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BASILICA</a:t>
            </a:r>
          </a:p>
        </p:txBody>
      </p:sp>
      <p:sp>
        <p:nvSpPr>
          <p:cNvPr id="31" name="Oval 30"/>
          <p:cNvSpPr/>
          <p:nvPr/>
        </p:nvSpPr>
        <p:spPr>
          <a:xfrm>
            <a:off x="1595536" y="3727531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0901526" y="2121181"/>
            <a:ext cx="207034" cy="2070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42D0C2-18DF-5D48-9ACF-2AA6C2255A2C}"/>
              </a:ext>
            </a:extLst>
          </p:cNvPr>
          <p:cNvSpPr/>
          <p:nvPr/>
        </p:nvSpPr>
        <p:spPr>
          <a:xfrm>
            <a:off x="849256" y="6354729"/>
            <a:ext cx="4440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Presented by A Greenbaum, SHDS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4554A-9EF1-FC44-8E8A-A035AFFEE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956" y="2805332"/>
            <a:ext cx="275009" cy="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9867-3915-8448-A118-509D07FA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A410E-1B96-5743-9159-033E43077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32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4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F96C-04B5-6944-97E8-765AAB41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13E8-2F72-A94A-B59A-658A952C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32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608</Words>
  <Application>Microsoft Macintosh PowerPoint</Application>
  <PresentationFormat>Widescreen</PresentationFormat>
  <Paragraphs>132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游ゴシック</vt:lpstr>
      <vt:lpstr>游ゴシック Light</vt:lpstr>
      <vt:lpstr>Arial</vt:lpstr>
      <vt:lpstr>Effra</vt:lpstr>
      <vt:lpstr>Effra Light</vt:lpstr>
      <vt:lpstr>Office テーマ</vt:lpstr>
      <vt:lpstr>PowerPoint Presentation</vt:lpstr>
      <vt:lpstr>Mortality following coronary obstruction</vt:lpstr>
      <vt:lpstr>Predicting coronary obstruction is complicated</vt:lpstr>
      <vt:lpstr>VTC for patients &lt;4mm</vt:lpstr>
      <vt:lpstr>PowerPoint Presentation</vt:lpstr>
      <vt:lpstr>BASILICA</vt:lpstr>
      <vt:lpstr>PowerPoint Presentation</vt:lpstr>
      <vt:lpstr>PowerPoint Presentation</vt:lpstr>
      <vt:lpstr>PowerPoint Presentation</vt:lpstr>
      <vt:lpstr>PowerPoint Presentation</vt:lpstr>
      <vt:lpstr>Case</vt:lpstr>
      <vt:lpstr>CT measurements</vt:lpstr>
      <vt:lpstr>Pre MDCT, MPR image Leaflets extend above both coronary ostium</vt:lpstr>
      <vt:lpstr>Evolut PRO/ Evolut R Patient Selection</vt:lpstr>
      <vt:lpstr>BASILICA Basics</vt:lpstr>
      <vt:lpstr>Pre coronary, aorta, leg angiograms</vt:lpstr>
      <vt:lpstr>VTSTJ/ VTC for SapeinS3 23mm</vt:lpstr>
      <vt:lpstr>VTSTJ/ VTC for SapeinS320mm</vt:lpstr>
      <vt:lpstr>Angiogram</vt:lpstr>
      <vt:lpstr>Pre LCC Side/Front view </vt:lpstr>
      <vt:lpstr>Traverse catheter positioning</vt:lpstr>
      <vt:lpstr>Pachyderm Shaped Dedicated Guides</vt:lpstr>
      <vt:lpstr>LCC traversal, wire snaring</vt:lpstr>
      <vt:lpstr>LCC injection -good center and deep traversal</vt:lpstr>
      <vt:lpstr>Pre RCC Side/Front view </vt:lpstr>
      <vt:lpstr>Traverse catheter positioning</vt:lpstr>
      <vt:lpstr>RCC traversal, wire snaring</vt:lpstr>
      <vt:lpstr>Bring V shape</vt:lpstr>
      <vt:lpstr>Lt-&gt;Rt leaflet laceration with 50W</vt:lpstr>
      <vt:lpstr>PowerPoint Presentation</vt:lpstr>
      <vt:lpstr>THV implantation</vt:lpstr>
      <vt:lpstr>PowerPoint Presentation</vt:lpstr>
      <vt:lpstr>PowerPoint Presentation</vt:lpstr>
      <vt:lpstr>PowerPoint Presentation</vt:lpstr>
      <vt:lpstr>High vs Deep implant</vt:lpstr>
      <vt:lpstr>   Tough Lessons Learned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Komatsu Ikki</dc:creator>
  <cp:lastModifiedBy>Jim Fitt</cp:lastModifiedBy>
  <cp:revision>87</cp:revision>
  <dcterms:created xsi:type="dcterms:W3CDTF">2019-10-10T06:07:57Z</dcterms:created>
  <dcterms:modified xsi:type="dcterms:W3CDTF">2020-03-10T16:27:15Z</dcterms:modified>
</cp:coreProperties>
</file>